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87" r:id="rId2"/>
    <p:sldId id="275" r:id="rId3"/>
    <p:sldId id="295" r:id="rId4"/>
    <p:sldId id="283" r:id="rId5"/>
    <p:sldId id="280" r:id="rId6"/>
    <p:sldId id="284" r:id="rId7"/>
    <p:sldId id="290" r:id="rId8"/>
    <p:sldId id="291" r:id="rId9"/>
    <p:sldId id="292" r:id="rId10"/>
    <p:sldId id="297" r:id="rId11"/>
    <p:sldId id="307" r:id="rId12"/>
    <p:sldId id="308" r:id="rId13"/>
    <p:sldId id="309" r:id="rId14"/>
    <p:sldId id="302" r:id="rId15"/>
    <p:sldId id="303" r:id="rId16"/>
    <p:sldId id="293" r:id="rId17"/>
    <p:sldId id="296" r:id="rId18"/>
    <p:sldId id="279" r:id="rId19"/>
    <p:sldId id="310" r:id="rId20"/>
    <p:sldId id="298" r:id="rId21"/>
    <p:sldId id="278" r:id="rId22"/>
    <p:sldId id="312" r:id="rId23"/>
    <p:sldId id="299" r:id="rId24"/>
    <p:sldId id="313" r:id="rId25"/>
  </p:sldIdLst>
  <p:sldSz cx="12192000" cy="6858000"/>
  <p:notesSz cx="6858000" cy="9144000"/>
  <p:embeddedFontLst>
    <p:embeddedFont>
      <p:font typeface="나눔고딕" panose="020B0600000101010101" charset="-127"/>
      <p:regular r:id="rId27"/>
      <p:bold r:id="rId28"/>
    </p:embeddedFont>
    <p:embeddedFont>
      <p:font typeface="나눔스퀘어라운드 Bold" panose="020B0600000101010101" charset="-127"/>
      <p:bold r:id="rId29"/>
    </p:embeddedFont>
    <p:embeddedFont>
      <p:font typeface="DX방탄고딕" panose="02020600000000000000" pitchFamily="18" charset="-127"/>
      <p:regular r:id="rId30"/>
    </p:embeddedFont>
    <p:embeddedFont>
      <p:font typeface="나눔스퀘어 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휴먼모음T" panose="0203050400010101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6" autoAdjust="0"/>
    <p:restoredTop sz="86085" autoAdjust="0"/>
  </p:normalViewPr>
  <p:slideViewPr>
    <p:cSldViewPr snapToGrid="0">
      <p:cViewPr varScale="1">
        <p:scale>
          <a:sx n="62" d="100"/>
          <a:sy n="62" d="100"/>
        </p:scale>
        <p:origin x="132" y="7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754A4-7489-4148-A90E-FA30AE67E7B0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042AD-9D16-49D8-954E-F4E957C57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31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3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3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8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이러한 사회문제에 대비해 방범을 위한 다양한 서비스가 마련되고 있긴 하다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err="1"/>
              <a:t>그예로</a:t>
            </a:r>
            <a:r>
              <a:rPr lang="ko-KR" altLang="en-US" sz="1200" spc="-15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범죄로부터 안전한 사회구현을 위해 행정안전부가 시행중인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치안안전 정보를 제공하는 생활안전지도 서비스가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spc="-150" dirty="0"/>
          </a:p>
          <a:p>
            <a:r>
              <a:rPr lang="ko-KR" altLang="en-US" sz="1200" spc="-15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1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37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2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65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5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96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3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6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1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4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5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3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0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5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1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8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6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7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40" y="598115"/>
            <a:ext cx="304246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새벽에도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안심하고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귀가하자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프로젝트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03587" y="5621528"/>
            <a:ext cx="4026684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레츠기릿</a:t>
            </a:r>
            <a:endParaRPr lang="en-US" altLang="ko-KR" sz="2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이혜준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원주성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이혁재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이다완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52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2.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분석과정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1CF91-5FD6-4488-8A04-63E3911A5E29}"/>
              </a:ext>
            </a:extLst>
          </p:cNvPr>
          <p:cNvSpPr txBox="1"/>
          <p:nvPr/>
        </p:nvSpPr>
        <p:spPr>
          <a:xfrm>
            <a:off x="8177001" y="2110992"/>
            <a:ext cx="253497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분석계획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1E5260-70A6-42B8-BA1D-0447EFA9ADE1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3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41E5-33EA-4377-AD3F-14562BEE2C24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분석 계획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850244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1023042"/>
            <a:ext cx="4507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1)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4573F-DF66-420A-91CE-4D3147AF90B7}"/>
              </a:ext>
            </a:extLst>
          </p:cNvPr>
          <p:cNvSpPr/>
          <p:nvPr/>
        </p:nvSpPr>
        <p:spPr>
          <a:xfrm>
            <a:off x="1515520" y="4144908"/>
            <a:ext cx="5503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해당 지역구의 순찰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최적 경로 도출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6F2D3-9CA0-4ADB-AC66-98A26D6BD1E2}"/>
              </a:ext>
            </a:extLst>
          </p:cNvPr>
          <p:cNvSpPr/>
          <p:nvPr/>
        </p:nvSpPr>
        <p:spPr>
          <a:xfrm>
            <a:off x="1515520" y="4972110"/>
            <a:ext cx="9055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에서 선정된 지역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구 관할 경찰서의 순찰 관리 범위에 해당하지 않는 구역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방범시설이 부족하다고 판단되는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행정동</a:t>
            </a:r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2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41E5-33EA-4377-AD3F-14562BEE2C24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pc="-150" dirty="0" err="1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775559" y="2043440"/>
            <a:ext cx="941716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0">
              <a:buFont typeface="Wingdings" panose="05000000000000000000" pitchFamily="2" charset="2"/>
              <a:buChar char="à"/>
            </a:pP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인구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만명 당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발생건수 분석</a:t>
            </a:r>
          </a:p>
          <a:p>
            <a:pPr lvl="0" algn="just" latinLnBrk="0">
              <a:spcAft>
                <a:spcPts val="0"/>
              </a:spcAft>
            </a:pP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   </a:t>
            </a:r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서울시 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 건수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(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인구 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/100,000)</a:t>
            </a:r>
          </a:p>
          <a:p>
            <a:pPr marL="285750" lvl="0" indent="-285750" algn="just" latinLnBrk="0"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지역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2014~2018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증가와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발생건수의 상관관계 분석</a:t>
            </a: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775559" y="837623"/>
            <a:ext cx="7010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1(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을 위한 </a:t>
            </a:r>
            <a:r>
              <a:rPr lang="ko-KR" altLang="en-US" sz="24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작업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936B94-51E3-4CFD-9CCE-3FA3208E3BF9}"/>
              </a:ext>
            </a:extLst>
          </p:cNvPr>
          <p:cNvCxnSpPr>
            <a:cxnSpLocks/>
          </p:cNvCxnSpPr>
          <p:nvPr/>
        </p:nvCxnSpPr>
        <p:spPr>
          <a:xfrm>
            <a:off x="1775559" y="1383273"/>
            <a:ext cx="967641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92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C41E5-33EA-4377-AD3F-14562BEE2C24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pc="-150" dirty="0" err="1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4573F-DF66-420A-91CE-4D3147AF90B7}"/>
              </a:ext>
            </a:extLst>
          </p:cNvPr>
          <p:cNvSpPr/>
          <p:nvPr/>
        </p:nvSpPr>
        <p:spPr>
          <a:xfrm>
            <a:off x="1779595" y="831405"/>
            <a:ext cx="800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2(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해당 지역구의 순찰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최적 경로 도출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을 위한 </a:t>
            </a:r>
            <a:r>
              <a:rPr lang="ko-KR" altLang="en-US" sz="24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작업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6F2D3-9CA0-4ADB-AC66-98A26D6BD1E2}"/>
              </a:ext>
            </a:extLst>
          </p:cNvPr>
          <p:cNvSpPr/>
          <p:nvPr/>
        </p:nvSpPr>
        <p:spPr>
          <a:xfrm>
            <a:off x="1775559" y="2028149"/>
            <a:ext cx="90555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에서 선정된 지역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구 관할 경찰서의 순찰 관리 범위에 해당하지 않는 구역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0"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관할서 당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관할 구역 시각화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: 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여성안전지킴이집과 관할 경찰서 위치 데이터를 이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</a:t>
            </a:r>
            <a:endParaRPr lang="en-US" altLang="ko-KR" sz="2000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방범시설이 부족하다고 판단되는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행정동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만명 당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안심벨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 분석 </a:t>
            </a:r>
          </a:p>
          <a:p>
            <a:pPr latinLnBrk="0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: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안심벨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(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인구 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10,000)</a:t>
            </a:r>
            <a:endParaRPr lang="ko-KR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latinLnBrk="0"/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1B643A-911D-489A-BE64-5921483604CD}"/>
              </a:ext>
            </a:extLst>
          </p:cNvPr>
          <p:cNvCxnSpPr>
            <a:cxnSpLocks/>
          </p:cNvCxnSpPr>
          <p:nvPr/>
        </p:nvCxnSpPr>
        <p:spPr>
          <a:xfrm>
            <a:off x="1775559" y="1383273"/>
            <a:ext cx="967641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15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293167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E6E2D9-EEB0-40DF-BBFD-E4C3F801E87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75"/>
          <a:stretch/>
        </p:blipFill>
        <p:spPr>
          <a:xfrm>
            <a:off x="6504972" y="2216496"/>
            <a:ext cx="5289630" cy="4415797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AD3435-37E0-492D-BA05-C575D091B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23147"/>
              </p:ext>
            </p:extLst>
          </p:nvPr>
        </p:nvGraphicFramePr>
        <p:xfrm>
          <a:off x="1825196" y="2936340"/>
          <a:ext cx="4591290" cy="3271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6835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3144455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54522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20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20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r>
                        <a:rPr lang="ko-KR" sz="20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만명 당 범죄발생 건수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2971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종로구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2263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영등포구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1447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1392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1372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D94E801-418B-444C-9454-D3808A368CBD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92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293167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AD3435-37E0-492D-BA05-C575D091B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7152"/>
              </p:ext>
            </p:extLst>
          </p:nvPr>
        </p:nvGraphicFramePr>
        <p:xfrm>
          <a:off x="1825196" y="2936340"/>
          <a:ext cx="4591290" cy="3271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6835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3144455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54522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20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20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CCTV</a:t>
                      </a:r>
                      <a:r>
                        <a:rPr lang="ko-KR" altLang="ko-KR" sz="20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와 범죄 상관계수</a:t>
                      </a:r>
                      <a:endParaRPr lang="ko-KR" sz="24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Segoe UI" panose="020B0502040204020203" pitchFamily="34" charset="0"/>
                        </a:rPr>
                        <a:t>-0.2347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강북구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-0.6446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동대문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-0.7089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송파구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-0.7657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-0.8038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85A7ED8-CC0B-48FA-AC55-2D2B2D80A01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4"/>
          <a:stretch/>
        </p:blipFill>
        <p:spPr>
          <a:xfrm>
            <a:off x="6539696" y="2251221"/>
            <a:ext cx="5382227" cy="4396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DD7AD-5F02-4C76-8C37-300C2BFB98C0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8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983421" y="1373791"/>
            <a:ext cx="4192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TOP5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2023B29-A794-438A-8C3E-2DD1FF4D8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243982"/>
              </p:ext>
            </p:extLst>
          </p:nvPr>
        </p:nvGraphicFramePr>
        <p:xfrm>
          <a:off x="1983421" y="2139747"/>
          <a:ext cx="4042116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3776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2768340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18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r>
                        <a:rPr lang="ko-KR" sz="18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만명 당 범죄발생 건수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2971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종로구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2263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영등포구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1447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600" kern="100" dirty="0">
                        <a:effectLst/>
                        <a:highlight>
                          <a:srgbClr val="FFFF00"/>
                        </a:highligh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1392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1372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9895A1-6F18-4ACE-803C-408FB5E5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877105"/>
              </p:ext>
            </p:extLst>
          </p:nvPr>
        </p:nvGraphicFramePr>
        <p:xfrm>
          <a:off x="7150604" y="2136311"/>
          <a:ext cx="4042116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3776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2768340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18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CCTV</a:t>
                      </a:r>
                      <a:r>
                        <a:rPr lang="ko-KR" altLang="ko-KR" sz="18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와 범죄 상관계수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600" kern="100" dirty="0">
                        <a:effectLst/>
                        <a:highlight>
                          <a:srgbClr val="FFFF00"/>
                        </a:highligh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Segoe UI" panose="020B0502040204020203" pitchFamily="34" charset="0"/>
                        </a:rPr>
                        <a:t>-0.2347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강북구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-0.6446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동대문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-0.7089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송파구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-0.7657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-0.8038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B33ABF-D73A-4E88-AB35-10435A3EE5D6}"/>
              </a:ext>
            </a:extLst>
          </p:cNvPr>
          <p:cNvSpPr/>
          <p:nvPr/>
        </p:nvSpPr>
        <p:spPr>
          <a:xfrm>
            <a:off x="7118898" y="1373791"/>
            <a:ext cx="4399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 증설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의 효과가 적은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TOP5</a:t>
            </a:r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04C61-B75E-4242-9636-69B867B4ADB2}"/>
              </a:ext>
            </a:extLst>
          </p:cNvPr>
          <p:cNvSpPr/>
          <p:nvPr/>
        </p:nvSpPr>
        <p:spPr>
          <a:xfrm>
            <a:off x="2704271" y="5617854"/>
            <a:ext cx="78997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두 조건을 모두 충족시키는 유일한 지역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용산구</a:t>
            </a:r>
            <a:endParaRPr lang="en-US" altLang="ko-KR" sz="2800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9DE52-563A-4136-9F47-20F54E031273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86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3.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분석결과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D87841-1688-4A1D-8AE6-A9A732A66E73}"/>
              </a:ext>
            </a:extLst>
          </p:cNvPr>
          <p:cNvSpPr txBox="1"/>
          <p:nvPr/>
        </p:nvSpPr>
        <p:spPr>
          <a:xfrm>
            <a:off x="7990175" y="2389338"/>
            <a:ext cx="2337049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71E519-28A9-42EE-9F48-76FF0D0D35A9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94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D934A-90D8-4D0E-9B26-4E9D2BA4CCB5}"/>
              </a:ext>
            </a:extLst>
          </p:cNvPr>
          <p:cNvSpPr txBox="1"/>
          <p:nvPr/>
        </p:nvSpPr>
        <p:spPr>
          <a:xfrm>
            <a:off x="10613986" y="96633"/>
            <a:ext cx="166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최적 </a:t>
            </a:r>
            <a:r>
              <a:rPr lang="ko-KR" altLang="en-US" spc="-150" dirty="0" err="1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순찰지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79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D934A-90D8-4D0E-9B26-4E9D2BA4CCB5}"/>
              </a:ext>
            </a:extLst>
          </p:cNvPr>
          <p:cNvSpPr txBox="1"/>
          <p:nvPr/>
        </p:nvSpPr>
        <p:spPr>
          <a:xfrm>
            <a:off x="10613986" y="96633"/>
            <a:ext cx="166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최적 </a:t>
            </a:r>
            <a:r>
              <a:rPr lang="ko-KR" altLang="en-US" spc="-150" dirty="0" err="1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순찰지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95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687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1.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연구배경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2951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2.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분석과정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2215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3.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분석결과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68329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4.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437" y="3048344"/>
            <a:ext cx="2322620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사회문제 인식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4450" y="3044401"/>
            <a:ext cx="253497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분석계획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0190" y="3048344"/>
            <a:ext cx="2534972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49079" y="3048344"/>
            <a:ext cx="2150225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한계점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7378" y="244983"/>
            <a:ext cx="1324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목차</a:t>
            </a:r>
            <a:endParaRPr lang="en-US" altLang="ko-KR" sz="44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47450" y="26526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7978" y="26551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662162" y="26576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654528" y="26601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8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4.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A5221-F764-494D-923B-3DC40B213EC5}"/>
              </a:ext>
            </a:extLst>
          </p:cNvPr>
          <p:cNvSpPr txBox="1"/>
          <p:nvPr/>
        </p:nvSpPr>
        <p:spPr>
          <a:xfrm>
            <a:off x="8393021" y="2389338"/>
            <a:ext cx="2150225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한계점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E7A29C-BEBE-44C6-AFE4-E8B3AE4ED297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126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618AE-B7CA-4E15-9DF8-B8665D06356A}"/>
              </a:ext>
            </a:extLst>
          </p:cNvPr>
          <p:cNvSpPr txBox="1"/>
          <p:nvPr/>
        </p:nvSpPr>
        <p:spPr>
          <a:xfrm>
            <a:off x="2200374" y="2528467"/>
            <a:ext cx="8853447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dirty="0"/>
              <a:t>1) </a:t>
            </a:r>
            <a:r>
              <a:rPr lang="ko-KR" altLang="ko-KR" dirty="0"/>
              <a:t>범죄 발생 건수 감소</a:t>
            </a:r>
          </a:p>
          <a:p>
            <a:pPr lvl="0" latinLnBrk="0"/>
            <a:r>
              <a:rPr lang="en-US" altLang="ko-KR" dirty="0"/>
              <a:t>2) </a:t>
            </a:r>
            <a:r>
              <a:rPr lang="ko-KR" altLang="ko-KR" dirty="0"/>
              <a:t>늦은 시각에 귀가하는 행인들의 심리적 불안감 감소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안전한 귀갓길 조성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9551C-07B7-44C0-A370-9FA9C4B4AC1E}"/>
              </a:ext>
            </a:extLst>
          </p:cNvPr>
          <p:cNvSpPr txBox="1"/>
          <p:nvPr/>
        </p:nvSpPr>
        <p:spPr>
          <a:xfrm>
            <a:off x="2200374" y="4506163"/>
            <a:ext cx="6799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사후 조치 방식에서 사전 예방 방식으로 패러다임 변화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984F-F524-4C54-981D-2B91DAABEE2C}"/>
              </a:ext>
            </a:extLst>
          </p:cNvPr>
          <p:cNvSpPr txBox="1"/>
          <p:nvPr/>
        </p:nvSpPr>
        <p:spPr>
          <a:xfrm>
            <a:off x="10613986" y="96633"/>
            <a:ext cx="166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55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618AE-B7CA-4E15-9DF8-B8665D06356A}"/>
              </a:ext>
            </a:extLst>
          </p:cNvPr>
          <p:cNvSpPr txBox="1"/>
          <p:nvPr/>
        </p:nvSpPr>
        <p:spPr>
          <a:xfrm>
            <a:off x="2003605" y="2988981"/>
            <a:ext cx="8853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buAutoNum type="arabicParenR"/>
            </a:pPr>
            <a:r>
              <a:rPr lang="ko-KR" altLang="ko-KR" dirty="0"/>
              <a:t>안전성 판단 지표로 사용할 데이터의 다양성 부족</a:t>
            </a:r>
            <a:endParaRPr lang="en-US" altLang="ko-KR" dirty="0"/>
          </a:p>
          <a:p>
            <a:pPr lvl="0" latinLnBrk="0"/>
            <a:endParaRPr lang="en-US" altLang="ko-KR" dirty="0"/>
          </a:p>
          <a:p>
            <a:pPr marL="342900" lvl="0" indent="-342900" latinLnBrk="0">
              <a:buAutoNum type="arabicParenR"/>
            </a:pPr>
            <a:r>
              <a:rPr lang="ko-KR" altLang="en-US" dirty="0"/>
              <a:t>도로명 데이터 확보 부족으로 순찰 경로 선정 시 정확도 감소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D984F-F524-4C54-981D-2B91DAABEE2C}"/>
              </a:ext>
            </a:extLst>
          </p:cNvPr>
          <p:cNvSpPr txBox="1"/>
          <p:nvPr/>
        </p:nvSpPr>
        <p:spPr>
          <a:xfrm>
            <a:off x="10613986" y="96633"/>
            <a:ext cx="166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한계점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470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519" y="669372"/>
            <a:ext cx="619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데이터 분석을 위해 사용된 프로그램 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573519" y="1347616"/>
            <a:ext cx="539901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R에 대한 이미지 검색결과">
            <a:extLst>
              <a:ext uri="{FF2B5EF4-FFF2-40B4-BE49-F238E27FC236}">
                <a16:creationId xmlns:a16="http://schemas.microsoft.com/office/drawing/2014/main" id="{D1BC9944-4050-4FB7-8CDA-703BA25C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51" y="2651332"/>
            <a:ext cx="5054274" cy="130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63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3018" y="2752815"/>
            <a:ext cx="539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감사합니다</a:t>
            </a:r>
            <a:r>
              <a:rPr lang="en-US" altLang="ko-KR" sz="36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64F636-786B-4AD3-BCEA-C722B5AF67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501" y="5741043"/>
            <a:ext cx="1034251" cy="940441"/>
          </a:xfrm>
          <a:prstGeom prst="rect">
            <a:avLst/>
          </a:prstGeom>
          <a:effectLst>
            <a:softEdge rad="101600"/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10636A-7F3A-42FE-BC44-5CBE42858889}"/>
              </a:ext>
            </a:extLst>
          </p:cNvPr>
          <p:cNvCxnSpPr/>
          <p:nvPr/>
        </p:nvCxnSpPr>
        <p:spPr>
          <a:xfrm>
            <a:off x="5080555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1.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연구배경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77001" y="2492759"/>
            <a:ext cx="2322620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사회문제 인식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AD7EB5-6D23-45E1-98DC-7AA978A6C0A9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2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A38442AE-9E85-4BBA-A722-058D221C32C0}"/>
              </a:ext>
            </a:extLst>
          </p:cNvPr>
          <p:cNvSpPr/>
          <p:nvPr/>
        </p:nvSpPr>
        <p:spPr>
          <a:xfrm>
            <a:off x="10213384" y="552073"/>
            <a:ext cx="139485" cy="1453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사회문제 인식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98049" y="6250051"/>
            <a:ext cx="240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여성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인 가구 증가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 descr="https://newsimg.sedaily.com/2019/07/01/1VLIX55ELU_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29" y="1540229"/>
            <a:ext cx="4266456" cy="44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[디지털스토리] 어둑한 밤길…누군가 나를 따라온다 -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2"/>
          <a:stretch/>
        </p:blipFill>
        <p:spPr bwMode="auto">
          <a:xfrm>
            <a:off x="6545209" y="1523999"/>
            <a:ext cx="4787355" cy="43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7207296" y="6280062"/>
            <a:ext cx="356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주거지와 노상에서 성범죄 최다 발생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6878" y="383232"/>
            <a:ext cx="4937762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여성의 귀갓길 안전이 위협받는 상황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0423F2-53A2-4201-BA06-80FEB0997322}"/>
              </a:ext>
            </a:extLst>
          </p:cNvPr>
          <p:cNvCxnSpPr>
            <a:cxnSpLocks/>
          </p:cNvCxnSpPr>
          <p:nvPr/>
        </p:nvCxnSpPr>
        <p:spPr>
          <a:xfrm flipH="1" flipV="1">
            <a:off x="9958951" y="167898"/>
            <a:ext cx="316426" cy="46166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5D47AD75-4EA5-4F02-9512-4D48FDA62690}"/>
              </a:ext>
            </a:extLst>
          </p:cNvPr>
          <p:cNvSpPr/>
          <p:nvPr/>
        </p:nvSpPr>
        <p:spPr>
          <a:xfrm>
            <a:off x="9896959" y="135863"/>
            <a:ext cx="316425" cy="3218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21F1AC-2FF5-42D0-A840-4BD47A5F8E8B}"/>
              </a:ext>
            </a:extLst>
          </p:cNvPr>
          <p:cNvSpPr/>
          <p:nvPr/>
        </p:nvSpPr>
        <p:spPr>
          <a:xfrm>
            <a:off x="9887927" y="56126"/>
            <a:ext cx="201471" cy="28061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08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93F6E5-569E-46E5-AB22-CB98D4F5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8F5E14-4681-4C0E-9E49-F5872854EB67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BC3B87-A52B-4393-B6B5-549968B9CE0A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현황 분석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05B189-B13E-48CB-9ECC-57CA25660C31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25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FD405-92F5-4FD5-81D1-13D2756F395F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현황 분석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AFA13-163C-4A8D-BD27-0250D74D3D56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87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FD405-92F5-4FD5-81D1-13D2756F395F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현황 분석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0A2562-56A3-4C2F-852D-0D204A40AEB2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05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FD405-92F5-4FD5-81D1-13D2756F395F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현황 분석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7028B2BE-B974-4941-8AC3-3DA5B38A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58" y="2020883"/>
            <a:ext cx="3776025" cy="37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0E6D5C-D698-4118-B624-6BA7A7E8FA6B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65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FD405-92F5-4FD5-81D1-13D2756F395F}"/>
              </a:ext>
            </a:extLst>
          </p:cNvPr>
          <p:cNvSpPr txBox="1"/>
          <p:nvPr/>
        </p:nvSpPr>
        <p:spPr>
          <a:xfrm>
            <a:off x="10754090" y="96633"/>
            <a:ext cx="15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5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현황 분석</a:t>
            </a:r>
            <a:endParaRPr lang="en-US" altLang="ko-KR" spc="-150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7028B2BE-B974-4941-8AC3-3DA5B38A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58" y="2020883"/>
            <a:ext cx="3776025" cy="37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5CFAC6-CDBA-41E3-8BD0-6A322BBC3BDF}"/>
              </a:ext>
            </a:extLst>
          </p:cNvPr>
          <p:cNvSpPr/>
          <p:nvPr/>
        </p:nvSpPr>
        <p:spPr>
          <a:xfrm>
            <a:off x="0" y="1277002"/>
            <a:ext cx="12192000" cy="4572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사전 예방의 필요성 인식</a:t>
            </a:r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r>
              <a:rPr lang="en-US" altLang="ko-KR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“ </a:t>
            </a:r>
            <a:r>
              <a:rPr lang="ko-KR" altLang="en-US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순찰 </a:t>
            </a:r>
            <a:r>
              <a:rPr lang="ko-KR" altLang="en-US" sz="3600" b="1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적합지</a:t>
            </a:r>
            <a:r>
              <a:rPr lang="ko-KR" altLang="en-US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 선정 </a:t>
            </a:r>
            <a:r>
              <a:rPr lang="en-US" altLang="ko-KR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“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75B46DA-FE3E-414D-A0B4-7A6D61491128}"/>
              </a:ext>
            </a:extLst>
          </p:cNvPr>
          <p:cNvSpPr/>
          <p:nvPr/>
        </p:nvSpPr>
        <p:spPr>
          <a:xfrm>
            <a:off x="5853389" y="3248055"/>
            <a:ext cx="485222" cy="513717"/>
          </a:xfrm>
          <a:prstGeom prst="downArrow">
            <a:avLst>
              <a:gd name="adj1" fmla="val 35687"/>
              <a:gd name="adj2" fmla="val 380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5D373-C36D-47AE-81B5-65131BC296D4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19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927</Words>
  <Application>Microsoft Office PowerPoint</Application>
  <PresentationFormat>와이드스크린</PresentationFormat>
  <Paragraphs>270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맑은 고딕</vt:lpstr>
      <vt:lpstr>휴먼모음T</vt:lpstr>
      <vt:lpstr>Wingdings</vt:lpstr>
      <vt:lpstr>나눔스퀘어라운드 Bold</vt:lpstr>
      <vt:lpstr>DX방탄고딕</vt:lpstr>
      <vt:lpstr>나눔스퀘어 Bold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이 혁재</cp:lastModifiedBy>
  <cp:revision>53</cp:revision>
  <dcterms:created xsi:type="dcterms:W3CDTF">2019-12-17T04:35:08Z</dcterms:created>
  <dcterms:modified xsi:type="dcterms:W3CDTF">2019-12-31T18:29:24Z</dcterms:modified>
</cp:coreProperties>
</file>